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5" r:id="rId7"/>
    <p:sldId id="266" r:id="rId8"/>
    <p:sldId id="267" r:id="rId9"/>
    <p:sldId id="268" r:id="rId10"/>
    <p:sldId id="269" r:id="rId11"/>
    <p:sldId id="261" r:id="rId12"/>
    <p:sldId id="262" r:id="rId13"/>
    <p:sldId id="263" r:id="rId14"/>
    <p:sldId id="270" r:id="rId15"/>
    <p:sldId id="271" r:id="rId16"/>
    <p:sldId id="272" r:id="rId17"/>
    <p:sldId id="273" r:id="rId18"/>
    <p:sldId id="274" r:id="rId1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E11AE55-3C76-4EBC-82F4-03A6817706F3}" type="datetimeFigureOut">
              <a:rPr lang="id-ID" smtClean="0"/>
              <a:pPr/>
              <a:t>14/05/2016</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398DF4C-82FE-4338-B977-126D218F93D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1AE55-3C76-4EBC-82F4-03A6817706F3}" type="datetimeFigureOut">
              <a:rPr lang="id-ID" smtClean="0"/>
              <a:pPr/>
              <a:t>14/05/2016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398DF4C-82FE-4338-B977-126D218F93D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1AE55-3C76-4EBC-82F4-03A6817706F3}" type="datetimeFigureOut">
              <a:rPr lang="id-ID" smtClean="0"/>
              <a:pPr/>
              <a:t>14/05/2016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398DF4C-82FE-4338-B977-126D218F93D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E11AE55-3C76-4EBC-82F4-03A6817706F3}" type="datetimeFigureOut">
              <a:rPr lang="id-ID" smtClean="0"/>
              <a:pPr/>
              <a:t>14/05/2016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398DF4C-82FE-4338-B977-126D218F93D5}"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E11AE55-3C76-4EBC-82F4-03A6817706F3}" type="datetimeFigureOut">
              <a:rPr lang="id-ID" smtClean="0"/>
              <a:pPr/>
              <a:t>14/05/2016</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398DF4C-82FE-4338-B977-126D218F93D5}"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E11AE55-3C76-4EBC-82F4-03A6817706F3}" type="datetimeFigureOut">
              <a:rPr lang="id-ID" smtClean="0"/>
              <a:pPr/>
              <a:t>14/05/2016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398DF4C-82FE-4338-B977-126D218F93D5}"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E11AE55-3C76-4EBC-82F4-03A6817706F3}" type="datetimeFigureOut">
              <a:rPr lang="id-ID" smtClean="0"/>
              <a:pPr/>
              <a:t>14/05/2016</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6398DF4C-82FE-4338-B977-126D218F93D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E11AE55-3C76-4EBC-82F4-03A6817706F3}" type="datetimeFigureOut">
              <a:rPr lang="id-ID" smtClean="0"/>
              <a:pPr/>
              <a:t>14/05/2016</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398DF4C-82FE-4338-B977-126D218F93D5}"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E11AE55-3C76-4EBC-82F4-03A6817706F3}" type="datetimeFigureOut">
              <a:rPr lang="id-ID" smtClean="0"/>
              <a:pPr/>
              <a:t>14/05/2016</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398DF4C-82FE-4338-B977-126D218F93D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E11AE55-3C76-4EBC-82F4-03A6817706F3}" type="datetimeFigureOut">
              <a:rPr lang="id-ID" smtClean="0"/>
              <a:pPr/>
              <a:t>14/05/2016</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6398DF4C-82FE-4338-B977-126D218F93D5}"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E11AE55-3C76-4EBC-82F4-03A6817706F3}" type="datetimeFigureOut">
              <a:rPr lang="id-ID" smtClean="0"/>
              <a:pPr/>
              <a:t>14/05/2016</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398DF4C-82FE-4338-B977-126D218F93D5}"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E11AE55-3C76-4EBC-82F4-03A6817706F3}" type="datetimeFigureOut">
              <a:rPr lang="id-ID" smtClean="0"/>
              <a:pPr/>
              <a:t>14/05/2016</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398DF4C-82FE-4338-B977-126D218F93D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AKUNTANSI PAJAK ATAS LIABILITAS</a:t>
            </a:r>
            <a:endParaRPr lang="id-ID" b="1" dirty="0"/>
          </a:p>
        </p:txBody>
      </p:sp>
      <p:sp>
        <p:nvSpPr>
          <p:cNvPr id="3" name="Subtitle 2"/>
          <p:cNvSpPr>
            <a:spLocks noGrp="1"/>
          </p:cNvSpPr>
          <p:nvPr>
            <p:ph type="subTitle" idx="1"/>
          </p:nvPr>
        </p:nvSpPr>
        <p:spPr>
          <a:xfrm>
            <a:off x="928662" y="4071942"/>
            <a:ext cx="7772400" cy="1199704"/>
          </a:xfrm>
        </p:spPr>
        <p:txBody>
          <a:bodyPr>
            <a:normAutofit/>
          </a:bodyPr>
          <a:lstStyle/>
          <a:p>
            <a:r>
              <a:rPr lang="id-ID" sz="1800" b="1" dirty="0" smtClean="0"/>
              <a:t>HARIRI, SE.,M.Ak</a:t>
            </a:r>
          </a:p>
          <a:p>
            <a:r>
              <a:rPr lang="id-ID" sz="1800" b="1" dirty="0" smtClean="0"/>
              <a:t>Universitas Islam Malang</a:t>
            </a:r>
          </a:p>
          <a:p>
            <a:r>
              <a:rPr lang="id-ID" sz="1800" b="1" dirty="0" smtClean="0"/>
              <a:t>2016</a:t>
            </a:r>
            <a:endParaRPr lang="id-ID" sz="1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6500834"/>
          </a:xfrm>
        </p:spPr>
        <p:txBody>
          <a:bodyPr>
            <a:normAutofit fontScale="77500" lnSpcReduction="20000"/>
          </a:bodyPr>
          <a:lstStyle/>
          <a:p>
            <a:r>
              <a:rPr lang="id-ID" b="1" dirty="0" smtClean="0"/>
              <a:t>Biaya Bunga Pinjaman Bank Tidak Diperbolehkan sama Sekali</a:t>
            </a:r>
          </a:p>
          <a:p>
            <a:pPr>
              <a:buNone/>
            </a:pPr>
            <a:r>
              <a:rPr lang="id-ID" dirty="0" smtClean="0"/>
              <a:t>	Biaya bunga pinjaman bank tidak diperbolehkan sebagai beban pengurang penghasilan kena pajak jika jumlah rata-rata utang bank kurang dari atau sama dengan jumlah rata-rata penempatan deposito yang dimiliki.</a:t>
            </a:r>
          </a:p>
          <a:p>
            <a:r>
              <a:rPr lang="id-ID" b="1" dirty="0" smtClean="0"/>
              <a:t>Biaya Bunga Pinjaman Bank Diperbolehkan</a:t>
            </a:r>
          </a:p>
          <a:p>
            <a:pPr>
              <a:buNone/>
            </a:pPr>
            <a:r>
              <a:rPr lang="id-ID" dirty="0" smtClean="0"/>
              <a:t>	Biaya bunga pinjaman bank dapat diperkenankan secara perpajakan dengan kondisi sebagai berikut:</a:t>
            </a:r>
          </a:p>
          <a:p>
            <a:pPr marL="624078" lvl="0" indent="-514350">
              <a:buFont typeface="+mj-lt"/>
              <a:buAutoNum type="arabicPeriod"/>
            </a:pPr>
            <a:r>
              <a:rPr lang="id-ID" dirty="0" smtClean="0"/>
              <a:t>Dana pinjaman tersebut disimpan atau ditempatkan dalam bentuk rekening giro yang atas jasanya dikenakan Pajak Penghasilan yang bersifat final,</a:t>
            </a:r>
          </a:p>
          <a:p>
            <a:pPr marL="624078" lvl="0" indent="-514350">
              <a:buFont typeface="+mj-lt"/>
              <a:buAutoNum type="arabicPeriod"/>
            </a:pPr>
            <a:r>
              <a:rPr lang="id-ID" dirty="0" smtClean="0"/>
              <a:t>Adanya keharusan bagi Wajib Pajak untuk menempatkan dana dalam jumlah tertentu pada suatu bank dalam bentuk deposito berdasarkan ketentuan perundang-undangan yang berlaku, sepanjang jumlah deposito dan tabungan tersebut semata-mata untuk memenuhi keharusan tersebut: misalnya cadangan biaya reklamasi yang harus ditempatkan dalam bentuk deposito atau tabungan di Bank Pemerintah.</a:t>
            </a:r>
          </a:p>
          <a:p>
            <a:pPr marL="624078" lvl="0" indent="-514350">
              <a:buFont typeface="+mj-lt"/>
              <a:buAutoNum type="arabicPeriod"/>
            </a:pPr>
            <a:r>
              <a:rPr lang="id-ID" dirty="0" smtClean="0"/>
              <a:t>Dapat dibuktikan bahwa penempatan deposito atau tabungan tersebut dananya berasal dari tambahan modal dan sisa laba setelah kena pajak.</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90944"/>
          </a:xfrm>
        </p:spPr>
        <p:txBody>
          <a:bodyPr>
            <a:normAutofit fontScale="70000" lnSpcReduction="20000"/>
          </a:bodyPr>
          <a:lstStyle/>
          <a:p>
            <a:pPr>
              <a:buNone/>
            </a:pPr>
            <a:r>
              <a:rPr lang="id-ID" dirty="0" smtClean="0"/>
              <a:t>Perikatan dapat dihapus jika memenuhi kriteria – kriteria sesuai dengan pasal 1381 KUH perdata. Ada 10 cara penghapusan suatu perikatan, sebagai berikut :</a:t>
            </a:r>
          </a:p>
          <a:p>
            <a:pPr>
              <a:buNone/>
            </a:pPr>
            <a:r>
              <a:rPr lang="id-ID" b="1" i="1" dirty="0" smtClean="0"/>
              <a:t>1. Karena </a:t>
            </a:r>
            <a:r>
              <a:rPr lang="id-ID" b="1" i="1" dirty="0" smtClean="0"/>
              <a:t>pembayaran;</a:t>
            </a:r>
            <a:endParaRPr lang="id-ID" b="1" dirty="0" smtClean="0"/>
          </a:p>
          <a:p>
            <a:pPr>
              <a:buNone/>
            </a:pPr>
            <a:r>
              <a:rPr lang="id-ID" i="1" dirty="0" smtClean="0"/>
              <a:t>	Pembayaran</a:t>
            </a:r>
            <a:r>
              <a:rPr lang="id-ID" i="1" dirty="0" smtClean="0"/>
              <a:t>,</a:t>
            </a:r>
            <a:r>
              <a:rPr lang="id-ID" dirty="0" smtClean="0"/>
              <a:t> adalah</a:t>
            </a:r>
            <a:r>
              <a:rPr lang="id-ID" i="1" dirty="0" smtClean="0"/>
              <a:t> </a:t>
            </a:r>
            <a:r>
              <a:rPr lang="id-ID" dirty="0" smtClean="0"/>
              <a:t>pelunasan utang oleh debitur kepada kreditur, pembayaran seperti ini dilakukan dalam bentuk uang atau barang. Sedangkan pengertian pembayaran dalam arti yuridis tidak hanya dalam bentuk uang, tetapi juga dalam bentuk jasa seperti jasa dokter, guru privat dan lain-lain.</a:t>
            </a:r>
          </a:p>
          <a:p>
            <a:pPr>
              <a:buNone/>
            </a:pPr>
            <a:r>
              <a:rPr lang="id-ID" dirty="0" smtClean="0"/>
              <a:t>	Yang </a:t>
            </a:r>
            <a:r>
              <a:rPr lang="id-ID" dirty="0" smtClean="0"/>
              <a:t>dimaksud oleh undang – undang dengan perkataan “pembayaran” ialah pelaksanaan pemenuhan tiap perjanjian sukarela, artinya tidak dengan paksaan atau eksekusi.</a:t>
            </a:r>
          </a:p>
          <a:p>
            <a:pPr>
              <a:buNone/>
            </a:pPr>
            <a:r>
              <a:rPr lang="id-ID" dirty="0" smtClean="0"/>
              <a:t>	Pihak </a:t>
            </a:r>
            <a:r>
              <a:rPr lang="id-ID" dirty="0" smtClean="0"/>
              <a:t>yang wajib membayar yaitu :                    </a:t>
            </a:r>
          </a:p>
          <a:p>
            <a:pPr>
              <a:buNone/>
            </a:pPr>
            <a:r>
              <a:rPr lang="id-ID" dirty="0" smtClean="0"/>
              <a:t>	a. Debitur</a:t>
            </a:r>
            <a:endParaRPr lang="id-ID" dirty="0" smtClean="0"/>
          </a:p>
          <a:p>
            <a:pPr>
              <a:buNone/>
            </a:pPr>
            <a:r>
              <a:rPr lang="id-ID" dirty="0" smtClean="0"/>
              <a:t>	b</a:t>
            </a:r>
            <a:r>
              <a:rPr lang="id-ID" dirty="0" smtClean="0"/>
              <a:t>. </a:t>
            </a:r>
            <a:r>
              <a:rPr lang="id-ID" dirty="0" smtClean="0"/>
              <a:t>Seorang </a:t>
            </a:r>
            <a:r>
              <a:rPr lang="id-ID" dirty="0" smtClean="0"/>
              <a:t>pihak ketiga yang tidak mempunyai kepentingan, melainkan orang ketiga tersebut bertindak atas nama untuk melunasi utangnya debitur atau pihak ketiga yang bertindak atas namanya sendiri.</a:t>
            </a:r>
            <a:endParaRPr lang="id-ID" dirty="0"/>
          </a:p>
        </p:txBody>
      </p:sp>
      <p:sp>
        <p:nvSpPr>
          <p:cNvPr id="3" name="Title 2"/>
          <p:cNvSpPr>
            <a:spLocks noGrp="1"/>
          </p:cNvSpPr>
          <p:nvPr>
            <p:ph type="title"/>
          </p:nvPr>
        </p:nvSpPr>
        <p:spPr/>
        <p:txBody>
          <a:bodyPr>
            <a:normAutofit/>
          </a:bodyPr>
          <a:lstStyle/>
          <a:p>
            <a:r>
              <a:rPr lang="id-ID" dirty="0" smtClean="0"/>
              <a:t>Pembebasan Utang</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fontScale="92500"/>
          </a:bodyPr>
          <a:lstStyle/>
          <a:p>
            <a:pPr>
              <a:buNone/>
            </a:pPr>
            <a:r>
              <a:rPr lang="id-ID" b="1" i="1" dirty="0" smtClean="0"/>
              <a:t>2. Karena </a:t>
            </a:r>
            <a:r>
              <a:rPr lang="id-ID" b="1" i="1" dirty="0" smtClean="0"/>
              <a:t>penawaran pembayaran tunai, diikuti dengan penyimpanan atau penitipan;</a:t>
            </a:r>
            <a:endParaRPr lang="id-ID" b="1" dirty="0" smtClean="0"/>
          </a:p>
          <a:p>
            <a:pPr>
              <a:buNone/>
            </a:pPr>
            <a:r>
              <a:rPr lang="id-ID" dirty="0" smtClean="0"/>
              <a:t>	Undang </a:t>
            </a:r>
            <a:r>
              <a:rPr lang="id-ID" dirty="0" smtClean="0"/>
              <a:t>– undang memberikan kemungkinan kepada debitur yang tidak dapat melunasi utannya karena tidak mendapatkan bantuan dari kreditur, untuk membayar hutangnya </a:t>
            </a:r>
            <a:r>
              <a:rPr lang="id-ID" dirty="0" smtClean="0"/>
              <a:t>dengan jalan </a:t>
            </a:r>
            <a:r>
              <a:rPr lang="id-ID" dirty="0" smtClean="0"/>
              <a:t>penawaran pembayaran yang dikuti dengan penitipan. Penawaran pembayaran di ikuti dengan penitipan hanya dimungkinkan pada perikatan untuk membayar sejumlah uang atau menyerahkan </a:t>
            </a:r>
            <a:r>
              <a:rPr lang="id-ID" dirty="0" smtClean="0"/>
              <a:t>barang–barang </a:t>
            </a:r>
            <a:r>
              <a:rPr lang="id-ID" dirty="0" smtClean="0"/>
              <a:t>bergerak.</a:t>
            </a:r>
          </a:p>
          <a:p>
            <a:pPr>
              <a:buNone/>
            </a:pPr>
            <a:r>
              <a:rPr lang="id-ID" dirty="0" smtClean="0"/>
              <a:t>	Apabila </a:t>
            </a:r>
            <a:r>
              <a:rPr lang="id-ID" dirty="0" smtClean="0"/>
              <a:t>penawaran pembayaran tidak diterima, debitur dapat menitipkan apa yang ia tawarkan.</a:t>
            </a:r>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rmAutofit/>
          </a:bodyPr>
          <a:lstStyle/>
          <a:p>
            <a:pPr>
              <a:buNone/>
            </a:pPr>
            <a:r>
              <a:rPr lang="id-ID" b="1" i="1" dirty="0" smtClean="0"/>
              <a:t>3.</a:t>
            </a:r>
            <a:r>
              <a:rPr lang="id-ID" b="1" dirty="0" smtClean="0"/>
              <a:t>  </a:t>
            </a:r>
            <a:r>
              <a:rPr lang="id-ID" b="1" i="1" dirty="0" smtClean="0"/>
              <a:t>Karena pembaruan utang;</a:t>
            </a:r>
            <a:endParaRPr lang="id-ID" b="1" dirty="0" smtClean="0"/>
          </a:p>
          <a:p>
            <a:pPr>
              <a:buNone/>
            </a:pPr>
            <a:r>
              <a:rPr lang="id-ID" i="1" dirty="0" smtClean="0"/>
              <a:t>	Pembaharuan </a:t>
            </a:r>
            <a:r>
              <a:rPr lang="id-ID" i="1" dirty="0" smtClean="0"/>
              <a:t>utang atau Novasi</a:t>
            </a:r>
            <a:r>
              <a:rPr lang="id-ID" dirty="0" smtClean="0"/>
              <a:t> adalah suatu persetujuan yang menyebabkan hapusnya sutau perikatan dan pada saat yang bersamaan timbul perikatan lainnya yang ditempatkan sebagai pengganti perikatan semula.</a:t>
            </a:r>
          </a:p>
          <a:p>
            <a:pPr>
              <a:buNone/>
            </a:pPr>
            <a:r>
              <a:rPr lang="id-ID" b="1" i="1" dirty="0" smtClean="0"/>
              <a:t>4. Karena </a:t>
            </a:r>
            <a:r>
              <a:rPr lang="id-ID" b="1" i="1" dirty="0" smtClean="0"/>
              <a:t>perjumpaan utang atau kompensasi;</a:t>
            </a:r>
            <a:endParaRPr lang="id-ID" b="1" dirty="0" smtClean="0"/>
          </a:p>
          <a:p>
            <a:pPr>
              <a:buNone/>
            </a:pPr>
            <a:r>
              <a:rPr lang="id-ID" i="1" dirty="0" smtClean="0"/>
              <a:t>	Kompensasi</a:t>
            </a:r>
            <a:r>
              <a:rPr lang="id-ID" dirty="0" smtClean="0"/>
              <a:t> adalah penghapusan masing-masing utang dengan jalan saling memperhitungkan utang yang sudah dapat ditagih antara kreditur dan debitur (vide: Pasal 1425 BW).</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6143668"/>
          </a:xfrm>
        </p:spPr>
        <p:txBody>
          <a:bodyPr>
            <a:normAutofit fontScale="92500"/>
          </a:bodyPr>
          <a:lstStyle/>
          <a:p>
            <a:pPr>
              <a:buNone/>
            </a:pPr>
            <a:r>
              <a:rPr lang="id-ID" b="1" i="1" dirty="0" smtClean="0"/>
              <a:t>5.</a:t>
            </a:r>
            <a:r>
              <a:rPr lang="id-ID" b="1" dirty="0" smtClean="0"/>
              <a:t> </a:t>
            </a:r>
            <a:r>
              <a:rPr lang="id-ID" b="1" i="1" dirty="0" smtClean="0"/>
              <a:t>Karena </a:t>
            </a:r>
            <a:r>
              <a:rPr lang="id-ID" b="1" i="1" dirty="0" smtClean="0"/>
              <a:t>percampuran utang;</a:t>
            </a:r>
            <a:endParaRPr lang="id-ID" b="1" dirty="0" smtClean="0"/>
          </a:p>
          <a:p>
            <a:pPr>
              <a:buNone/>
            </a:pPr>
            <a:r>
              <a:rPr lang="id-ID" i="1" dirty="0" smtClean="0"/>
              <a:t>	Percampuran </a:t>
            </a:r>
            <a:r>
              <a:rPr lang="id-ID" i="1" dirty="0" smtClean="0"/>
              <a:t>Utang atau Konfusio</a:t>
            </a:r>
            <a:r>
              <a:rPr lang="id-ID" dirty="0" smtClean="0"/>
              <a:t> adalah percampuran kedudukan sebagai orang yang berutang dengan kedudukan sebagai kreditur menjadi satu. Misalnya si debitur dalam suatu testamen ditunjuk sebagai waris tunggal oleh krediturnya, atau sidebitur kawin dengan krediturnya dalam suatu persatuan harta kawin.</a:t>
            </a:r>
          </a:p>
          <a:p>
            <a:pPr>
              <a:buNone/>
            </a:pPr>
            <a:r>
              <a:rPr lang="id-ID" b="1" i="1" dirty="0" smtClean="0"/>
              <a:t>6</a:t>
            </a:r>
            <a:r>
              <a:rPr lang="id-ID" b="1" i="1" dirty="0" smtClean="0"/>
              <a:t>.</a:t>
            </a:r>
            <a:r>
              <a:rPr lang="id-ID" b="1" dirty="0" smtClean="0"/>
              <a:t> </a:t>
            </a:r>
            <a:r>
              <a:rPr lang="id-ID" b="1" i="1" dirty="0" smtClean="0"/>
              <a:t>Karena pembebasan utang;</a:t>
            </a:r>
            <a:endParaRPr lang="id-ID" b="1" dirty="0" smtClean="0"/>
          </a:p>
          <a:p>
            <a:pPr>
              <a:buNone/>
            </a:pPr>
            <a:r>
              <a:rPr lang="id-ID" i="1" dirty="0" smtClean="0"/>
              <a:t>	Pembebasan </a:t>
            </a:r>
            <a:r>
              <a:rPr lang="id-ID" i="1" dirty="0" smtClean="0"/>
              <a:t>hutang</a:t>
            </a:r>
            <a:r>
              <a:rPr lang="id-ID" dirty="0" smtClean="0"/>
              <a:t> adalah perbuatan hukum dimana dengan itu kreditur melepaskaan haknya untuk menagih piutangnya dari kreditur. Pembebasan hutang tidak mempunyai bentuk tertentu melainkan adanya persetujuan dari kreditur.</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6215106"/>
          </a:xfrm>
        </p:spPr>
        <p:txBody>
          <a:bodyPr>
            <a:normAutofit fontScale="85000" lnSpcReduction="20000"/>
          </a:bodyPr>
          <a:lstStyle/>
          <a:p>
            <a:pPr>
              <a:buNone/>
            </a:pPr>
            <a:r>
              <a:rPr lang="id-ID" b="1" dirty="0" smtClean="0"/>
              <a:t>7. </a:t>
            </a:r>
            <a:r>
              <a:rPr lang="id-ID" b="1" i="1" dirty="0" smtClean="0"/>
              <a:t>Karena </a:t>
            </a:r>
            <a:r>
              <a:rPr lang="id-ID" b="1" i="1" dirty="0" smtClean="0"/>
              <a:t>musnahnya barang yang terutang;</a:t>
            </a:r>
            <a:endParaRPr lang="id-ID" b="1" dirty="0" smtClean="0"/>
          </a:p>
          <a:p>
            <a:r>
              <a:rPr lang="id-ID" dirty="0" smtClean="0"/>
              <a:t>Jika </a:t>
            </a:r>
            <a:r>
              <a:rPr lang="id-ID" dirty="0" smtClean="0"/>
              <a:t>barang tertentu yang menjadi objek dari perjanjian musnah, tak lagi dapat diperdagangkan atau hilang sedemikian hingga sama sekali tak diketahui apakah barang itu masih ada, maka hapuslah perikatannya asal barang tadi musnah atau hilang di luar kesalahan si berhutang dan sebelum ia lalai menyerahkannya. Bahkan juga meskipun debitur itu lalai menyerahkan barang itu (terlambat</a:t>
            </a:r>
            <a:r>
              <a:rPr lang="id-ID" dirty="0" smtClean="0"/>
              <a:t>), iapun </a:t>
            </a:r>
            <a:r>
              <a:rPr lang="id-ID" dirty="0" smtClean="0"/>
              <a:t>akan bebas dari perikatan apabila ia dapat membuktikan bahwa hapusnya barang itu disebabkan oleh suatu kejadian diluar kekuasaannya dan bahwa barang tersebut juga akan menemui nasib yang sama meskipun sudah berada di tangan kreditur.</a:t>
            </a:r>
          </a:p>
          <a:p>
            <a:r>
              <a:rPr lang="id-ID" dirty="0" smtClean="0"/>
              <a:t>Apabila si </a:t>
            </a:r>
            <a:r>
              <a:rPr lang="id-ID" dirty="0" smtClean="0"/>
              <a:t>berhutang, </a:t>
            </a:r>
            <a:r>
              <a:rPr lang="id-ID" dirty="0" smtClean="0"/>
              <a:t>dengan terjadinya peristiwa-peristiwa seperti di atas telah dibebaskan dari perikatannya terhadap </a:t>
            </a:r>
            <a:r>
              <a:rPr lang="id-ID" dirty="0" smtClean="0"/>
              <a:t>krediturnya, </a:t>
            </a:r>
            <a:r>
              <a:rPr lang="id-ID" dirty="0" smtClean="0"/>
              <a:t>maka ia diwajibkan menyerahkan kepada kreditur itu segala hak yang mungkin dapat dilakukannya terhadap orang-orang pihak ketiga sebagai pemilik barang yang telah hapus atau hilang itu.</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6000792"/>
          </a:xfrm>
        </p:spPr>
        <p:txBody>
          <a:bodyPr>
            <a:normAutofit fontScale="70000" lnSpcReduction="20000"/>
          </a:bodyPr>
          <a:lstStyle/>
          <a:p>
            <a:pPr>
              <a:buNone/>
            </a:pPr>
            <a:r>
              <a:rPr lang="id-ID" b="1" dirty="0" smtClean="0"/>
              <a:t>8. </a:t>
            </a:r>
            <a:r>
              <a:rPr lang="id-ID" b="1" i="1" dirty="0" smtClean="0"/>
              <a:t>Karena </a:t>
            </a:r>
            <a:r>
              <a:rPr lang="id-ID" b="1" i="1" dirty="0" smtClean="0"/>
              <a:t>kebatalan atau pembatalan;</a:t>
            </a:r>
            <a:endParaRPr lang="id-ID" b="1" dirty="0" smtClean="0"/>
          </a:p>
          <a:p>
            <a:r>
              <a:rPr lang="id-ID" dirty="0" smtClean="0"/>
              <a:t>Meskipun </a:t>
            </a:r>
            <a:r>
              <a:rPr lang="id-ID" dirty="0" smtClean="0"/>
              <a:t>disini disebutkan kebatalan dan pembatalan, tetapi yang benar adalah “pembatalan” saja, dan memang kalau kita melihat apa yang diatur oleh pasal 1446 dan selanjutnya dari Kitab Undang-Undang Hukum Perdata ,ternyatalah bahwa ketentuan-ketentuan disitu kesemuanya mengenai “pembatalan”. Kalau suatu perjanjian batal demi hukum maka tidak ada suatu perikatan hukum yang dilahirkan karenanya, dan barang sesuatu yang tidak ada suatu perikatan hukum yang dilahirkan karenanya, dan barang sesuatu yang tidak ada tentu saja tidak dihapus.</a:t>
            </a:r>
          </a:p>
          <a:p>
            <a:r>
              <a:rPr lang="id-ID" dirty="0" smtClean="0"/>
              <a:t>Yang diatur oleh pasal 1446 dan selanjutnya adalah pembatalan perjanijan-perjanjian yang dapat dimintakan pembatalan </a:t>
            </a:r>
            <a:r>
              <a:rPr lang="id-ID" i="1" dirty="0" smtClean="0"/>
              <a:t>(vernietigbaar atau voidable)</a:t>
            </a:r>
            <a:r>
              <a:rPr lang="id-ID" dirty="0" smtClean="0"/>
              <a:t> sebagaimana yang sudah kita lihat pada waktu kita membicarakan tentang syarat-syarat untuk suatu perjanjian yang sah (Pasal 1320)</a:t>
            </a:r>
          </a:p>
          <a:p>
            <a:r>
              <a:rPr lang="id-ID" dirty="0" smtClean="0"/>
              <a:t>Meminta pembatalan perjanjian yang kekurangan syarat subyektifnya itu dapat dilakukan dengan dua cara: </a:t>
            </a:r>
            <a:r>
              <a:rPr lang="id-ID" dirty="0" smtClean="0"/>
              <a:t>pertama, secara </a:t>
            </a:r>
            <a:r>
              <a:rPr lang="id-ID" dirty="0" smtClean="0"/>
              <a:t>aktif menurut pembatalan perjanjian yang demikian itu dimuka hakim. Kedua, secara pembelaan yaitu menunggu sampai digugat di muka hakim untuk memenuhi perjanjian dan sisitulah baru memajukan tentang kekurangannya perjanjian itu.</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5650125"/>
          </a:xfrm>
        </p:spPr>
        <p:txBody>
          <a:bodyPr>
            <a:normAutofit fontScale="70000" lnSpcReduction="20000"/>
          </a:bodyPr>
          <a:lstStyle/>
          <a:p>
            <a:pPr>
              <a:buNone/>
            </a:pPr>
            <a:r>
              <a:rPr lang="id-ID" b="1" dirty="0" smtClean="0"/>
              <a:t>9. </a:t>
            </a:r>
            <a:r>
              <a:rPr lang="id-ID" b="1" i="1" dirty="0" smtClean="0"/>
              <a:t>Karena </a:t>
            </a:r>
            <a:r>
              <a:rPr lang="id-ID" b="1" i="1" dirty="0" smtClean="0"/>
              <a:t>berlakunya suatu syarat </a:t>
            </a:r>
            <a:r>
              <a:rPr lang="id-ID" b="1" i="1" dirty="0" smtClean="0"/>
              <a:t>pembatalan; dan</a:t>
            </a:r>
            <a:endParaRPr lang="id-ID" b="1" dirty="0" smtClean="0"/>
          </a:p>
          <a:p>
            <a:r>
              <a:rPr lang="id-ID" dirty="0" smtClean="0"/>
              <a:t>Perikatan </a:t>
            </a:r>
            <a:r>
              <a:rPr lang="id-ID" dirty="0" smtClean="0"/>
              <a:t>bersyarat itu adalah suatu perikatan yang nasibnya digantungkan pada suatu peristiwa yang masih akan datang dan masih belum tentu akan terjadi,baik secara menangguhkan lahirnya perikatan hingga terjadinya peristiwa tadi, atau secara membatalkan perikatan menurut terjadi tidak terjadinya peristiwa tersebut.</a:t>
            </a:r>
          </a:p>
          <a:p>
            <a:r>
              <a:rPr lang="id-ID" dirty="0" smtClean="0"/>
              <a:t>Dalam hal yang pertama, perikatan dilahirkan hanya apabila peristiwa yang termaksud itu terjadi. Dalam hal yang kedua suatu perikatan yang sudah dilahirkan justru akan berakhir dibatalkan apabila peristiwa yang termaksud itu terjadi. Perikatan semacam yang terakhir itu dinamakan suatu perikatan denagn suatu syarat batal.</a:t>
            </a:r>
          </a:p>
          <a:p>
            <a:r>
              <a:rPr lang="id-ID" dirty="0" smtClean="0"/>
              <a:t>Dalam hukum perjanjian pada azasnya syarat batal selamanya berlaku surut hingga saat lahirnya perjanjian. Suatu syarat batal adalah suatu syarat yang apabila terpenuhi, menghentikan perjanjiannya dan membawa segala sesuatu kembali kepada keadaan semula seolah-olah tidak pernah ada suatu perjanjian,demikianlah pasal 1265 Kitab Undang-Undang Hukum Perdata. Dengan demikian maka syarat batal itu mewajibkan si berhutang untuk mengembalikan  apa yang telah diterimanya, apabila peristiwa yang dimaksudkan terjadi.</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5578687"/>
          </a:xfrm>
        </p:spPr>
        <p:txBody>
          <a:bodyPr>
            <a:normAutofit fontScale="77500" lnSpcReduction="20000"/>
          </a:bodyPr>
          <a:lstStyle/>
          <a:p>
            <a:pPr>
              <a:buNone/>
            </a:pPr>
            <a:r>
              <a:rPr lang="id-ID" b="1" i="1" dirty="0" smtClean="0"/>
              <a:t>10.</a:t>
            </a:r>
            <a:r>
              <a:rPr lang="id-ID" b="1" dirty="0" smtClean="0"/>
              <a:t> </a:t>
            </a:r>
            <a:r>
              <a:rPr lang="id-ID" b="1" i="1" dirty="0" smtClean="0"/>
              <a:t>Karena </a:t>
            </a:r>
            <a:r>
              <a:rPr lang="id-ID" b="1" i="1" dirty="0" smtClean="0"/>
              <a:t>lewat </a:t>
            </a:r>
            <a:r>
              <a:rPr lang="id-ID" b="1" i="1" dirty="0" smtClean="0"/>
              <a:t>waktu</a:t>
            </a:r>
            <a:endParaRPr lang="id-ID" dirty="0" smtClean="0"/>
          </a:p>
          <a:p>
            <a:r>
              <a:rPr lang="id-ID" dirty="0" smtClean="0"/>
              <a:t>Menurut </a:t>
            </a:r>
            <a:r>
              <a:rPr lang="id-ID" dirty="0" smtClean="0"/>
              <a:t>pasal 1946 Kitab Undang-Undang Hukum Perdata, yang dinamakan “daluwarsa” atau “lewat waktu” ialah suatu upaya untuk memperoleh sesuatu atau untuk dibebaskan dari suatu perikatan dengan lewatnya suatu waktu tertentu dan atas syarat-syarat yang ditentukan oleh undang-undang daluwarsa untuk memperoleh hak milik atas suatu barang dinamakan daluwarsa </a:t>
            </a:r>
            <a:r>
              <a:rPr lang="id-ID" i="1" dirty="0" smtClean="0"/>
              <a:t>“acquisitip”</a:t>
            </a:r>
            <a:r>
              <a:rPr lang="id-ID" dirty="0" smtClean="0"/>
              <a:t> sedangkan daluwarsa untuk dibebaskan dari suatu perikatan (Atau suatu tuntutan) dinamakan daluwarsa </a:t>
            </a:r>
            <a:r>
              <a:rPr lang="id-ID" i="1" dirty="0" smtClean="0"/>
              <a:t>“extinctip</a:t>
            </a:r>
            <a:r>
              <a:rPr lang="id-ID" i="1" dirty="0" smtClean="0"/>
              <a:t>”</a:t>
            </a:r>
            <a:r>
              <a:rPr lang="id-ID" dirty="0" smtClean="0"/>
              <a:t>.</a:t>
            </a:r>
          </a:p>
          <a:p>
            <a:r>
              <a:rPr lang="id-ID" dirty="0" smtClean="0"/>
              <a:t>Dengan lewatnya waktu tersebut di atas hapuslah setiap perikatan hukum dan tinggal pada suatu “perikatan bebas” (natuurlijke verbintenis) artinya kalau dibayarkan boleh tetapi tidak dapat dituntut di muka hakim. Debitur jika ditagih hutangnya atau dituntut di muka pengadilan dapat memajukan tangkisan (eksepsi)tentang kadaluwarsanya piutang dan dengan demikian mengelakkan atau menangkis setiap tuntutan.</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id-ID" dirty="0" smtClean="0"/>
              <a:t>Utang perusahaan merupakan kewajiban kepada pihak lain yang timbul dari kegiatan utama perusahaan. </a:t>
            </a:r>
          </a:p>
          <a:p>
            <a:pPr>
              <a:buNone/>
            </a:pPr>
            <a:r>
              <a:rPr lang="id-ID" dirty="0" smtClean="0"/>
              <a:t>Klasifikasi liabilitas dimaksudkan untuk kepentingan mengukur tingkat likuiditas perusahaan, yaitu tingkat kemampuan perusahaan untuk menjalankan aktivitas usaha tanpa kesulitan pendanaan.</a:t>
            </a:r>
          </a:p>
          <a:p>
            <a:pPr>
              <a:buNone/>
            </a:pPr>
            <a:r>
              <a:rPr lang="id-ID" dirty="0" smtClean="0"/>
              <a:t>Liabilitas dapat diklasifikasikan menjadi 2 golongan yaitu:</a:t>
            </a:r>
          </a:p>
          <a:p>
            <a:pPr marL="624078" indent="-514350">
              <a:buFont typeface="+mj-lt"/>
              <a:buAutoNum type="arabicPeriod"/>
            </a:pPr>
            <a:r>
              <a:rPr lang="id-ID" dirty="0" smtClean="0"/>
              <a:t>Liabilitas jangka pendek</a:t>
            </a:r>
          </a:p>
          <a:p>
            <a:pPr marL="624078" indent="-514350">
              <a:buFont typeface="+mj-lt"/>
              <a:buAutoNum type="arabicPeriod"/>
            </a:pPr>
            <a:r>
              <a:rPr lang="id-ID" dirty="0" smtClean="0"/>
              <a:t>Liabilitas jangka panjang</a:t>
            </a:r>
            <a:endParaRPr lang="id-ID" dirty="0"/>
          </a:p>
        </p:txBody>
      </p:sp>
      <p:sp>
        <p:nvSpPr>
          <p:cNvPr id="3" name="Title 2"/>
          <p:cNvSpPr>
            <a:spLocks noGrp="1"/>
          </p:cNvSpPr>
          <p:nvPr>
            <p:ph type="title"/>
          </p:nvPr>
        </p:nvSpPr>
        <p:spPr/>
        <p:txBody>
          <a:bodyPr/>
          <a:lstStyle/>
          <a:p>
            <a:r>
              <a:rPr lang="id-ID" dirty="0" smtClean="0"/>
              <a:t>Pengertian dan Klasifikasi</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id-ID" dirty="0" smtClean="0"/>
              <a:t>Liabilitas dapat pula ditinjau dari sudut nilai, yaitu:</a:t>
            </a:r>
          </a:p>
          <a:p>
            <a:r>
              <a:rPr lang="id-ID" dirty="0" smtClean="0"/>
              <a:t>Jumlahnya telah pasti atau jumlahnya merupakan taksiran.</a:t>
            </a:r>
          </a:p>
          <a:p>
            <a:pPr>
              <a:buNone/>
            </a:pPr>
            <a:r>
              <a:rPr lang="id-ID" dirty="0" smtClean="0"/>
              <a:t>	Contoh: utang dagang, wesel bayar</a:t>
            </a:r>
          </a:p>
          <a:p>
            <a:r>
              <a:rPr lang="id-ID" dirty="0" smtClean="0"/>
              <a:t>Status liabilitasnya telah pasti, tetapi kepastian yang menimbulkan liabilitas sangat bergantung pada peristiwa masa mendatang.</a:t>
            </a:r>
          </a:p>
          <a:p>
            <a:pPr>
              <a:buNone/>
            </a:pPr>
            <a:r>
              <a:rPr lang="id-ID" dirty="0" smtClean="0"/>
              <a:t>	Contoh: perusahaan dituntut di muka pengadilan untuk membayar ganti rugi yang sangat bergantung pada putusan pengadilan. </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id-ID" dirty="0" smtClean="0"/>
              <a:t>Dalam laporan posisi keuangan (neraca) termasuk dalam liabilitas meliputi:</a:t>
            </a:r>
          </a:p>
          <a:p>
            <a:pPr marL="624078" indent="-514350">
              <a:buFont typeface="+mj-lt"/>
              <a:buAutoNum type="arabicPeriod"/>
            </a:pPr>
            <a:r>
              <a:rPr lang="id-ID" dirty="0" smtClean="0"/>
              <a:t>Utang dagang dan terutang lain</a:t>
            </a:r>
          </a:p>
          <a:p>
            <a:pPr marL="624078" indent="-514350">
              <a:buFont typeface="+mj-lt"/>
              <a:buAutoNum type="arabicPeriod"/>
            </a:pPr>
            <a:r>
              <a:rPr lang="id-ID" dirty="0" smtClean="0"/>
              <a:t>Liabilitas keuangan </a:t>
            </a:r>
          </a:p>
          <a:p>
            <a:pPr marL="624078" indent="-514350">
              <a:buFont typeface="+mj-lt"/>
              <a:buAutoNum type="arabicPeriod"/>
            </a:pPr>
            <a:r>
              <a:rPr lang="id-ID" dirty="0" smtClean="0"/>
              <a:t>Liabilitas dan aset untuk pajak kini (perhatikan definisi pajak kini dalam PSAK 46)</a:t>
            </a:r>
          </a:p>
          <a:p>
            <a:pPr marL="624078" indent="-514350">
              <a:buFont typeface="+mj-lt"/>
              <a:buAutoNum type="arabicPeriod"/>
            </a:pPr>
            <a:r>
              <a:rPr lang="id-ID" dirty="0" smtClean="0"/>
              <a:t>Liabilitas dan aset pajak tangguhan (perhatikan PSAK 46)</a:t>
            </a:r>
          </a:p>
          <a:p>
            <a:pPr marL="624078" indent="-514350">
              <a:buFont typeface="+mj-lt"/>
              <a:buAutoNum type="arabicPeriod"/>
            </a:pPr>
            <a:r>
              <a:rPr lang="id-ID" dirty="0" smtClean="0"/>
              <a:t>Liabilitas yang termasuk dalam kelompok lepasan yang diklasifikasikan sebagai dimiliki untuk dijual sesuai PSAK 58 (revisi 2009).</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r>
              <a:rPr lang="id-ID" dirty="0" smtClean="0"/>
              <a:t>Setiap entitas yang akan melakukan pengembangan usaha akan selalu memikirkan bagaimana cara mendapatkan sumber pendanaannya. Salah satu sumber pendanaan yang dapat digunakan entitas dengan melalui utang bank.</a:t>
            </a:r>
          </a:p>
          <a:p>
            <a:pPr>
              <a:buNone/>
            </a:pPr>
            <a:r>
              <a:rPr lang="id-ID" dirty="0" smtClean="0"/>
              <a:t>Utang bank akan memiliki proses yang berbeda pada sisi perpajakan akan muncul jika entitas tersebut memiliki deposito. Pembahasan kali ini didasarkan pada Surat Edaran Direktur Jenderal Pajak Nomor SE-46/PJ.4/1995.</a:t>
            </a:r>
          </a:p>
        </p:txBody>
      </p:sp>
      <p:sp>
        <p:nvSpPr>
          <p:cNvPr id="3" name="Title 2"/>
          <p:cNvSpPr>
            <a:spLocks noGrp="1"/>
          </p:cNvSpPr>
          <p:nvPr>
            <p:ph type="title"/>
          </p:nvPr>
        </p:nvSpPr>
        <p:spPr/>
        <p:txBody>
          <a:bodyPr>
            <a:normAutofit/>
          </a:bodyPr>
          <a:lstStyle/>
          <a:p>
            <a:r>
              <a:rPr lang="id-ID" sz="2800" dirty="0" smtClean="0"/>
              <a:t>Beban Bunga Pinjaman Bank (Perpajakan)</a:t>
            </a:r>
            <a:endParaRPr lang="id-ID"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Pada entitas yang memiliki utang bank akan memiliki kewajiban untuk membayar bunga pinjaman. Biaya bunga ini dapat dijadikan sebagai biaya pengurang objek pajak penghasilan. Namun, jika entitas memiliki deposito yang sumber pendanaannya dari hutang bank. Hal ini akan membuat perlakukan khusus atas biaya bunga pinjaman bank yang diperkenankan secara pajak.</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57166"/>
            <a:ext cx="8229600" cy="6072230"/>
          </a:xfrm>
        </p:spPr>
        <p:txBody>
          <a:bodyPr>
            <a:normAutofit fontScale="92500" lnSpcReduction="20000"/>
          </a:bodyPr>
          <a:lstStyle/>
          <a:p>
            <a:pPr>
              <a:buNone/>
            </a:pPr>
            <a:r>
              <a:rPr lang="id-ID" dirty="0" smtClean="0"/>
              <a:t>Menurut ketentuan perpajakan terdapat beberapa kategori yang akan terjadi pada biaya bunga pinjaman dalam perhitungan pajak penghasilan entitas. Kategori ini hanya digunakan dalam perhitungan pajak penghasilan dan dapat dijelaskan sebagai berikut:</a:t>
            </a:r>
          </a:p>
          <a:p>
            <a:r>
              <a:rPr lang="id-ID" b="1" dirty="0" smtClean="0"/>
              <a:t>Biaya Bunga Pinjaman Bank Diperbolehkan dengan Jumlah Tertentu</a:t>
            </a:r>
          </a:p>
          <a:p>
            <a:pPr>
              <a:buNone/>
            </a:pPr>
            <a:r>
              <a:rPr lang="id-ID" dirty="0" smtClean="0"/>
              <a:t>	Biaya bunga pinjaman diperbolehkan secara perpajakan dengan jumlah tertentu dengan syarat jumlah rata-rata utang bank lebih besar dibandingkan dengan jumlah rata-rata deposito yang dimiliki. Oleh karena itu biaya bunga atas pinjaman yang boleh dibebankan sebagai biaya adalah bunga yang dibayar atau terutang atas rata-rata pinjaman yang melebihi jumlah rata-rata dana yang ditempatkan sebagai deposito berjangka atau tabungan lainnya.</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id-ID" b="1" i="1" dirty="0" smtClean="0"/>
              <a:t>Contoh :</a:t>
            </a:r>
          </a:p>
          <a:p>
            <a:pPr>
              <a:buNone/>
            </a:pPr>
            <a:r>
              <a:rPr lang="id-ID" dirty="0" smtClean="0"/>
              <a:t>PT Tora menerima pinjaman bank pada bulan Januari 2014 sebesar Rp 24.000.000.000,00 dengan biaya bunga pinjaman sebesar 11% per tahun. Pada waktu yang sama perusahaan menempatkan dananya pada investasi deposito sebesar Rp 9.000.000.000,00. Jadi berapakah biaya bunga pinjaman yang diperkenankan menurut perpajakan?</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28604"/>
            <a:ext cx="8229600" cy="6000792"/>
          </a:xfrm>
        </p:spPr>
        <p:txBody>
          <a:bodyPr>
            <a:normAutofit lnSpcReduction="10000"/>
          </a:bodyPr>
          <a:lstStyle/>
          <a:p>
            <a:r>
              <a:rPr lang="id-ID" sz="2400" i="1" dirty="0" smtClean="0"/>
              <a:t>Pertama (Menghitung Jumlah Rata-Rata Utang Bank Setahun):</a:t>
            </a:r>
            <a:endParaRPr lang="id-ID" sz="2400" dirty="0" smtClean="0"/>
          </a:p>
          <a:p>
            <a:pPr>
              <a:buNone/>
            </a:pPr>
            <a:r>
              <a:rPr lang="id-ID" sz="1700" dirty="0" smtClean="0"/>
              <a:t>	Jumlah Rata-Rata Utang Bank 	= Total Pinjaman : Masa Pinjaman</a:t>
            </a:r>
          </a:p>
          <a:p>
            <a:pPr>
              <a:buNone/>
            </a:pPr>
            <a:r>
              <a:rPr lang="id-ID" sz="1700" dirty="0" smtClean="0"/>
              <a:t>					= Rp 24.000.000.000,00 : 12 Bulan</a:t>
            </a:r>
          </a:p>
          <a:p>
            <a:pPr>
              <a:buNone/>
            </a:pPr>
            <a:r>
              <a:rPr lang="id-ID" sz="1700" dirty="0" smtClean="0"/>
              <a:t>					=</a:t>
            </a:r>
            <a:r>
              <a:rPr lang="id-ID" sz="1100" dirty="0" smtClean="0"/>
              <a:t> </a:t>
            </a:r>
            <a:r>
              <a:rPr lang="id-ID" sz="1700" dirty="0" smtClean="0"/>
              <a:t>Rp   2.000.000.000,00</a:t>
            </a:r>
          </a:p>
          <a:p>
            <a:pPr>
              <a:buNone/>
            </a:pPr>
            <a:r>
              <a:rPr lang="id-ID" sz="1700" dirty="0" smtClean="0"/>
              <a:t> </a:t>
            </a:r>
          </a:p>
          <a:p>
            <a:r>
              <a:rPr lang="id-ID" sz="2400" i="1" dirty="0" smtClean="0"/>
              <a:t>Kedua (Menghitung Jumlah Rata-Rata Deposito Setahun):</a:t>
            </a:r>
            <a:endParaRPr lang="id-ID" sz="2400" dirty="0" smtClean="0"/>
          </a:p>
          <a:p>
            <a:pPr>
              <a:buNone/>
            </a:pPr>
            <a:r>
              <a:rPr lang="id-ID" sz="1700" dirty="0" smtClean="0"/>
              <a:t>	Jumlah Rata-Rata Deposito	= Total Deposito : Masa Deposito</a:t>
            </a:r>
          </a:p>
          <a:p>
            <a:pPr>
              <a:buNone/>
            </a:pPr>
            <a:r>
              <a:rPr lang="id-ID" sz="1700" dirty="0" smtClean="0"/>
              <a:t>					= Rp   9.000.000.000,00 : 12 Bulan</a:t>
            </a:r>
          </a:p>
          <a:p>
            <a:pPr>
              <a:buNone/>
            </a:pPr>
            <a:r>
              <a:rPr lang="id-ID" sz="1700" dirty="0" smtClean="0"/>
              <a:t>					= Rp      750.000.000,00</a:t>
            </a:r>
          </a:p>
          <a:p>
            <a:r>
              <a:rPr lang="id-ID" sz="2400" i="1" dirty="0" smtClean="0"/>
              <a:t>Ketiga (Menghitung Jumlah Biaya Bunga Pinjaman yang Diperkenankan Secara Pajak):</a:t>
            </a:r>
            <a:endParaRPr lang="id-ID" sz="2400" dirty="0" smtClean="0"/>
          </a:p>
          <a:p>
            <a:pPr>
              <a:buNone/>
            </a:pPr>
            <a:r>
              <a:rPr lang="id-ID" sz="1800" dirty="0" smtClean="0"/>
              <a:t>	Biaya Bunga Pinjaman= Prosentase Bunga x (Jumlah Rata-Rata Utang 			    Bank - Jumlah Rata-Rata Deposito)</a:t>
            </a:r>
          </a:p>
          <a:p>
            <a:pPr>
              <a:buNone/>
            </a:pPr>
            <a:r>
              <a:rPr lang="id-ID" sz="1800" dirty="0" smtClean="0"/>
              <a:t>				</a:t>
            </a:r>
            <a:r>
              <a:rPr lang="id-ID" sz="1500" dirty="0" smtClean="0"/>
              <a:t>=</a:t>
            </a:r>
            <a:r>
              <a:rPr lang="id-ID" sz="1800" dirty="0" smtClean="0"/>
              <a:t> </a:t>
            </a:r>
            <a:r>
              <a:rPr lang="id-ID" sz="1500" dirty="0" smtClean="0"/>
              <a:t>11% x (Rp 2.000.000.000,00 - Rp 750.000.000,00)</a:t>
            </a:r>
          </a:p>
          <a:p>
            <a:pPr>
              <a:buNone/>
            </a:pPr>
            <a:r>
              <a:rPr lang="id-ID" sz="1500" dirty="0" smtClean="0"/>
              <a:t>				= 11% x Rp 1.250.000.000,00</a:t>
            </a:r>
          </a:p>
          <a:p>
            <a:pPr>
              <a:buNone/>
            </a:pPr>
            <a:r>
              <a:rPr lang="id-ID" sz="1500" dirty="0" smtClean="0"/>
              <a:t>				= Rp 137.500.000,00</a:t>
            </a:r>
          </a:p>
          <a:p>
            <a:pPr>
              <a:buNone/>
            </a:pPr>
            <a:endParaRPr lang="id-ID" sz="1700" dirty="0" smtClean="0"/>
          </a:p>
          <a:p>
            <a:pPr>
              <a:buNone/>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124</TotalTime>
  <Words>610</Words>
  <Application>Microsoft Office PowerPoint</Application>
  <PresentationFormat>On-screen Show (4:3)</PresentationFormat>
  <Paragraphs>84</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Concourse</vt:lpstr>
      <vt:lpstr>AKUNTANSI PAJAK ATAS LIABILITAS</vt:lpstr>
      <vt:lpstr>Pengertian dan Klasifikasi</vt:lpstr>
      <vt:lpstr>Slide 3</vt:lpstr>
      <vt:lpstr>Slide 4</vt:lpstr>
      <vt:lpstr>Beban Bunga Pinjaman Bank (Perpajakan)</vt:lpstr>
      <vt:lpstr>Slide 6</vt:lpstr>
      <vt:lpstr>Slide 7</vt:lpstr>
      <vt:lpstr>Slide 8</vt:lpstr>
      <vt:lpstr>Slide 9</vt:lpstr>
      <vt:lpstr>Slide 10</vt:lpstr>
      <vt:lpstr>Pembebasan Utang</vt:lpstr>
      <vt:lpstr>Slide 12</vt:lpstr>
      <vt:lpstr>Slide 13</vt:lpstr>
      <vt:lpstr>Slide 14</vt:lpstr>
      <vt:lpstr>Slide 15</vt:lpstr>
      <vt:lpstr>Slide 16</vt:lpstr>
      <vt:lpstr>Slide 17</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AKUNTANSI PAJAK ATAS LIABILITAS</dc:title>
  <dc:creator>asus</dc:creator>
  <cp:lastModifiedBy>asus</cp:lastModifiedBy>
  <cp:revision>16</cp:revision>
  <dcterms:created xsi:type="dcterms:W3CDTF">2016-05-06T05:32:26Z</dcterms:created>
  <dcterms:modified xsi:type="dcterms:W3CDTF">2016-05-14T08:30:29Z</dcterms:modified>
</cp:coreProperties>
</file>